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95" r:id="rId3"/>
    <p:sldId id="297" r:id="rId4"/>
    <p:sldId id="300" r:id="rId5"/>
    <p:sldId id="302" r:id="rId6"/>
    <p:sldId id="301" r:id="rId7"/>
    <p:sldId id="305" r:id="rId8"/>
  </p:sldIdLst>
  <p:sldSz cx="9144000" cy="6858000" type="screen4x3"/>
  <p:notesSz cx="6858000" cy="99472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ECF8FE"/>
    <a:srgbClr val="1B311F"/>
    <a:srgbClr val="CCECFF"/>
    <a:srgbClr val="422C16"/>
    <a:srgbClr val="2E0F00"/>
    <a:srgbClr val="3E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2" autoAdjust="0"/>
    <p:restoredTop sz="72656" autoAdjust="0"/>
  </p:normalViewPr>
  <p:slideViewPr>
    <p:cSldViewPr>
      <p:cViewPr varScale="1">
        <p:scale>
          <a:sx n="50" d="100"/>
          <a:sy n="50" d="100"/>
        </p:scale>
        <p:origin x="17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C4D78FB-C231-488A-BF93-37CE607EFD40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2CB3263-BB1F-47C7-9E90-E8668ACBA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85AF65-E587-47A1-BB85-15010AEEF423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A20BC1-0D59-497F-A602-25BB7CC074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Последние годы сотрудничество между Россией и Китаем развивается быстрыми темпами и достигло значительных высот. Это проявляется и в образовательной сфере. Именно развитие отношений в образовательной сфере обеспечивает рост взаимопонимания и доверия между народами и создает надежную основу для долгосрочного, эффективного и взаимовыгодного сотрудничества между странами.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Главной задачей вузов  для воспитания молодого поколения интернациональных кадров становится организация международной студенческой мобильности , развитие специальных образовательных программ для иностранных граждан, организация совместных институтов, обеспечивающих получение двойных дипломов и защиту специалистов на двух языках. Это не возможно без плотного сотрудничества в научно-исследовательской сфере и взаимодействия профессорско-преподавательского состава вузов разных стран. Здесь возможны совместные НИР, публикации и участие ученых в редакционных коллегиях журналов дружественных зарубежных (прежде всего китайских и российских) вузов, общение на конференциях.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Первые </a:t>
            </a:r>
            <a:r>
              <a:rPr lang="ru-RU" altLang="ru-RU" dirty="0" err="1"/>
              <a:t>успешние</a:t>
            </a:r>
            <a:r>
              <a:rPr lang="ru-RU" altLang="ru-RU" dirty="0"/>
              <a:t> шаги по решению поставленных задач можно продемонстрировать на примере Уральского государственного университета путей сообщения (нашего университета).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203A4B-D69B-4462-AA1B-63189C52669F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Количество китайских студентов в УрГУПС (обозначены коричневым цветом </a:t>
            </a:r>
            <a:r>
              <a:rPr lang="ru-RU"/>
              <a:t>на диаграмме), </a:t>
            </a:r>
            <a:r>
              <a:rPr lang="ru-RU" dirty="0"/>
              <a:t>как на основных образовательных программах, так и на подготовительном отделении, стабильно растет с каждым годом, Созданные в 2015 году совместные русско-китайские институты уже в этом году набрали студентов и мы готовимся уже в 2018 году принять их в нашем университете (отображено на слайде зеленым цветом).</a:t>
            </a: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09ECE0-3584-4065-8849-9ACF3F720BE6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/>
              <a:t>17 образовательных программ в области железнодорожного транспорта будет в ближайшие годы реализовано в рамках совместных институтов Южного Шелкового Пути (с </a:t>
            </a:r>
            <a:r>
              <a:rPr lang="ru-RU" dirty="0" err="1"/>
              <a:t>Лючжоуский</a:t>
            </a:r>
            <a:r>
              <a:rPr lang="ru-RU" dirty="0"/>
              <a:t> железнодорожный институт) и института ВСМ-Евразия (с </a:t>
            </a:r>
            <a:r>
              <a:rPr lang="ru-RU" dirty="0" err="1"/>
              <a:t>Чжэнчжоуский</a:t>
            </a:r>
            <a:r>
              <a:rPr lang="ru-RU" dirty="0"/>
              <a:t> железнодорожный профессионально-технический институтом). </a:t>
            </a:r>
          </a:p>
          <a:p>
            <a:r>
              <a:rPr lang="ru-RU" dirty="0"/>
              <a:t>Такой рост присутствия китайских студентов в нашем вузе стимулировал интерес русских студентов к изучению китайского языка и уже второй год подряд количество наших студентов, изучающих китайский язык, только растет. </a:t>
            </a: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1DA78-8D05-45D5-9A0F-375A754F315A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Tahoma" pitchFamily="34" charset="0"/>
                <a:cs typeface="Arial" pitchFamily="34" charset="0"/>
              </a:rPr>
              <a:t>Успешно развиваются программы студенческой мобильности. В первом семестре 2014 года 15 студентов Механического факультета </a:t>
            </a:r>
            <a:r>
              <a:rPr lang="ru-RU" dirty="0" err="1">
                <a:latin typeface="Tahoma" pitchFamily="34" charset="0"/>
                <a:cs typeface="Arial" pitchFamily="34" charset="0"/>
              </a:rPr>
              <a:t>Даляньского</a:t>
            </a:r>
            <a:r>
              <a:rPr lang="ru-RU" dirty="0">
                <a:latin typeface="Tahoma" pitchFamily="34" charset="0"/>
                <a:cs typeface="Arial" pitchFamily="34" charset="0"/>
              </a:rPr>
              <a:t> транспортного университета прошли 14-дневный курс обучения в УрГУПС, где они прослушали лекции наших преподавателей по механике и моделированию, приняли участие в лабораторных работах, в 2015 году 15 студентов УрГУПС с разных факультетов посетили </a:t>
            </a:r>
            <a:r>
              <a:rPr lang="ru-RU" dirty="0" err="1">
                <a:latin typeface="Tahoma" pitchFamily="34" charset="0"/>
                <a:cs typeface="Arial" pitchFamily="34" charset="0"/>
              </a:rPr>
              <a:t>Дальяньский</a:t>
            </a:r>
            <a:r>
              <a:rPr lang="ru-RU" dirty="0">
                <a:latin typeface="Tahoma" pitchFamily="34" charset="0"/>
                <a:cs typeface="Arial" pitchFamily="34" charset="0"/>
              </a:rPr>
              <a:t> транспортный университет с ответным визитом, в котором они также пробыли 14 дней и побывали на лекциях и лабораторных занятиях. В июле 2016 года в УрГУПС была организована Летняя школа для китайских студентов, где кроме образовательной программы также прошли спортивные мероприятия.</a:t>
            </a:r>
            <a:endParaRPr lang="ru-RU" dirty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EC8916-8853-4117-BD80-2E78D7D4F659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Научно-техническое сотрудничество очень важная составляющая отношений между Россией и Китаем. Буквально неделю назад состоялась встреча ученых нашего университета с руководством Китайского железнодорожного бюро по </a:t>
            </a:r>
            <a:r>
              <a:rPr lang="ru-RU" dirty="0" err="1"/>
              <a:t>электрофикации</a:t>
            </a:r>
            <a:r>
              <a:rPr lang="ru-RU" dirty="0"/>
              <a:t> – одного из лидеров в области </a:t>
            </a:r>
            <a:r>
              <a:rPr lang="ru-RU" dirty="0" err="1"/>
              <a:t>электрофикации</a:t>
            </a:r>
            <a:r>
              <a:rPr lang="ru-RU" dirty="0"/>
              <a:t> ВСМ в Китае и мире. На встрече обсуждались вопросы научно-технического сотрудничества в области НИР, перевода и согласования технической документации и других сферах. Ученые университета посетили крупнейший в мире завод по производству элементов контактной сети для ВСМ в </a:t>
            </a:r>
            <a:r>
              <a:rPr lang="ru-RU" dirty="0" err="1"/>
              <a:t>Баоджи</a:t>
            </a:r>
            <a:r>
              <a:rPr lang="ru-RU" dirty="0"/>
              <a:t>, испытательный центр, наметили реальные шаги по реализации совместных проектов.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20BC1-0D59-497F-A602-25BB7CC074C1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0417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/>
              <a:t>В год своего 60-летия, УрГУПС впервые организовывал и принимал у себя, в центре России, на Уральских горах, на границе Европы и Азии,  гостей из Китая, Кореи и других стран на Международном симпозиуме транспортных университетов. За три дня симпозиума были прослушаны доклады о развитии высокоскоростного транспорта в мире, организации подготовки интернациональных кадров для </a:t>
            </a:r>
            <a:r>
              <a:rPr lang="ru-RU" dirty="0" err="1"/>
              <a:t>дранспорта</a:t>
            </a:r>
            <a:r>
              <a:rPr lang="ru-RU" dirty="0"/>
              <a:t> и другие. </a:t>
            </a:r>
          </a:p>
          <a:p>
            <a:r>
              <a:rPr lang="ru-RU" dirty="0"/>
              <a:t>Участники посетили завод «Уральские локомотивы», где в настоящее время выпускают скоростной подвижные состав для использования на железных дорогах России и стран СНГ, а также локомотивы для организации тяжеловесного движения. На территории УрГУПС представителями Китая и других стран были посажены деревья на Международной аллее дружбы в парке УрГУПС. Участникам конференции была проведена экскурсия по университету, представлены современные лаборатории, которые позволяют нашим студентам становиться высококвалифицированными специалистами своей отрасли.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251578-5F93-40ED-B1BF-C35EE506DF2B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Очень важно что сегодня ректора вузов России и Китая встретились здесь на очередном симпозиуме Ассоциации транспортных вузов. Уверен, что эта встреча послужит дальнейшему укреплению отношений и развитию интернациональных образовательных программ в транспортной отрасли. Спасибо за внимание.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20BC1-0D59-497F-A602-25BB7CC074C1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313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067D-212A-4DB7-8085-94CCC0664501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03293-2CCD-41B1-96DC-3CFF4498A27B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CB5C7-1E7E-4E37-A650-17C236BEDA66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DB1DF-FEC3-4886-B837-3FDFC0AB0829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6AF55-046F-48BC-84DB-F3A5A1AFC1CB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7C138-0EE3-4428-B00C-72FB2B8B20E6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7FAB1-0E00-4BE3-9783-938E49D9905B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3D04-39DB-43B2-9BDD-36FF5B797D21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4DDFD-A2D1-48E4-A52C-94A593752EC8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6205F-B510-43A9-883B-86D9483F8272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93113-C381-4F67-9696-DDC900090974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750CEC6-2D98-4A9A-BEF6-D940C4993469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924944"/>
            <a:ext cx="9144000" cy="2232248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50" name="Rectangle 170"/>
          <p:cNvSpPr>
            <a:spLocks noGrp="1" noChangeArrowheads="1"/>
          </p:cNvSpPr>
          <p:nvPr>
            <p:ph type="ctrTitle"/>
          </p:nvPr>
        </p:nvSpPr>
        <p:spPr>
          <a:xfrm>
            <a:off x="539750" y="3500438"/>
            <a:ext cx="8208963" cy="10382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Результаты и перспективы сотрудничества Уральского государственного университета путей сообщения и вузов Китая</a:t>
            </a:r>
            <a:b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zh-CN" altLang="en-US" sz="3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乌拉尔国立交通大学与中国高校合作成果与前景</a:t>
            </a: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3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170"/>
          <p:cNvSpPr txBox="1">
            <a:spLocks noChangeArrowheads="1"/>
          </p:cNvSpPr>
          <p:nvPr/>
        </p:nvSpPr>
        <p:spPr bwMode="auto">
          <a:xfrm>
            <a:off x="323850" y="5445125"/>
            <a:ext cx="84248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200" dirty="0">
                <a:solidFill>
                  <a:schemeClr val="accent1">
                    <a:lumMod val="25000"/>
                  </a:schemeClr>
                </a:solidFill>
                <a:latin typeface="Arial" charset="0"/>
                <a:cs typeface="Arial" charset="0"/>
              </a:rPr>
              <a:t>Докладчик – А. Г. Галкин, ректор, профессор, доктор технических наук. </a:t>
            </a:r>
            <a:endParaRPr lang="en-US" sz="2200" dirty="0">
              <a:solidFill>
                <a:schemeClr val="accent1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zh-CN" altLang="en-US" sz="2200" b="1" dirty="0">
                <a:solidFill>
                  <a:schemeClr val="accent1">
                    <a:lumMod val="25000"/>
                  </a:schemeClr>
                </a:solidFill>
                <a:latin typeface="Arial" charset="0"/>
                <a:cs typeface="Arial" charset="0"/>
              </a:rPr>
              <a:t>报告人 </a:t>
            </a:r>
            <a:r>
              <a:rPr lang="en-US" altLang="zh-CN" sz="2200" b="1" dirty="0">
                <a:solidFill>
                  <a:schemeClr val="accent1">
                    <a:lumMod val="25000"/>
                  </a:schemeClr>
                </a:solidFill>
                <a:latin typeface="Arial" charset="0"/>
                <a:cs typeface="Arial" charset="0"/>
              </a:rPr>
              <a:t>– </a:t>
            </a:r>
            <a:r>
              <a:rPr lang="zh-CN" altLang="en-US" sz="2200" b="1" dirty="0">
                <a:solidFill>
                  <a:schemeClr val="accent1">
                    <a:lumMod val="25000"/>
                  </a:schemeClr>
                </a:solidFill>
                <a:latin typeface="Arial" charset="0"/>
                <a:cs typeface="Arial" charset="0"/>
              </a:rPr>
              <a:t>亚历山大</a:t>
            </a:r>
            <a:r>
              <a:rPr lang="en-US" altLang="zh-CN" sz="2200" b="1" dirty="0">
                <a:solidFill>
                  <a:schemeClr val="accent1">
                    <a:lumMod val="25000"/>
                  </a:schemeClr>
                </a:solidFill>
                <a:latin typeface="Arial" charset="0"/>
                <a:cs typeface="Arial" charset="0"/>
              </a:rPr>
              <a:t>.</a:t>
            </a:r>
            <a:r>
              <a:rPr lang="zh-CN" altLang="en-US" sz="2200" b="1" dirty="0">
                <a:solidFill>
                  <a:schemeClr val="accent1">
                    <a:lumMod val="25000"/>
                  </a:schemeClr>
                </a:solidFill>
                <a:latin typeface="Arial" charset="0"/>
                <a:cs typeface="Arial" charset="0"/>
              </a:rPr>
              <a:t>根纳季耶维奇</a:t>
            </a:r>
            <a:r>
              <a:rPr lang="en-US" altLang="zh-CN" sz="2200" b="1" dirty="0">
                <a:solidFill>
                  <a:schemeClr val="accent1">
                    <a:lumMod val="25000"/>
                  </a:schemeClr>
                </a:solidFill>
                <a:latin typeface="Arial" charset="0"/>
                <a:cs typeface="Arial" charset="0"/>
              </a:rPr>
              <a:t>.</a:t>
            </a:r>
            <a:r>
              <a:rPr lang="zh-CN" altLang="en-US" sz="2200" b="1" dirty="0">
                <a:solidFill>
                  <a:schemeClr val="accent1">
                    <a:lumMod val="25000"/>
                  </a:schemeClr>
                </a:solidFill>
                <a:latin typeface="Arial" charset="0"/>
                <a:cs typeface="Arial" charset="0"/>
              </a:rPr>
              <a:t>加尔金，校长，教授，工学博士</a:t>
            </a:r>
            <a:endParaRPr lang="es-ES" sz="2200" b="1" dirty="0">
              <a:solidFill>
                <a:schemeClr val="accent1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053" name="Picture 8" descr="http://science.nasa.gov/media/medialibrary/2013/03/07/Intern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404813"/>
            <a:ext cx="14652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 иностранных студентов в УрГУПС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乌拉尔国立交通大学中国留学生数量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75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308CB1-77A1-4E8F-8EFF-65EA25955951}" type="slidenum">
              <a:rPr lang="es-ES" altLang="ru-RU" smtClean="0"/>
              <a:pPr/>
              <a:t>2</a:t>
            </a:fld>
            <a:endParaRPr lang="es-ES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9" y="1484784"/>
            <a:ext cx="8919221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4F85E-998F-4BD3-8F03-F4650FD570B0}" type="slidenum">
              <a:rPr lang="es-ES" altLang="ru-RU" smtClean="0"/>
              <a:pPr/>
              <a:t>3</a:t>
            </a:fld>
            <a:endParaRPr lang="es-ES" altLang="ru-RU"/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0" y="-1"/>
            <a:ext cx="8964488" cy="548681"/>
          </a:xfrm>
          <a:prstGeom prst="rect">
            <a:avLst/>
          </a:prstGeom>
          <a:solidFill>
            <a:srgbClr val="CCECFF"/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МЕЖДУНАРОДНАЯ МОБИЛЬНОСТЬ У</a:t>
            </a:r>
            <a:r>
              <a:rPr lang="ru-RU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ГУПС И УНИВЕРСИТЕТОВ КИТАЯ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乌拉尔国立交通大学与中国大学的国际合作交流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255588" y="476250"/>
            <a:ext cx="8888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/>
              <a:t>Железнодорожные специальности в международной мобильности</a:t>
            </a:r>
            <a:r>
              <a:rPr lang="en-US" b="1"/>
              <a:t> </a:t>
            </a:r>
            <a:r>
              <a:rPr lang="ru-RU" b="1"/>
              <a:t>УрГУПС</a:t>
            </a:r>
            <a:endParaRPr lang="en-US" b="1"/>
          </a:p>
          <a:p>
            <a:pPr algn="ctr" eaLnBrk="0" hangingPunct="0"/>
            <a:r>
              <a:rPr lang="zh-CN" altLang="en-US" b="1">
                <a:cs typeface="宋体"/>
              </a:rPr>
              <a:t>铁路类专业合作</a:t>
            </a:r>
            <a:endParaRPr lang="ru-RU" b="1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8263" y="1123950"/>
          <a:ext cx="8968940" cy="5654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8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0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175"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latin typeface="Times New Roman"/>
                          <a:ea typeface="SimSun"/>
                        </a:rPr>
                        <a:t>Лючжоуский железнодорожный институт. 2+2</a:t>
                      </a:r>
                      <a:endParaRPr lang="en-US" sz="1200" kern="100" dirty="0">
                        <a:latin typeface="Times New Roman"/>
                        <a:ea typeface="SimSun"/>
                      </a:endParaRPr>
                    </a:p>
                    <a:p>
                      <a:pPr algn="ctr"/>
                      <a:r>
                        <a:rPr lang="zh-CN" altLang="en-US" sz="1200" kern="100" dirty="0">
                          <a:latin typeface="Times New Roman"/>
                          <a:ea typeface="SimSun"/>
                        </a:rPr>
                        <a:t>与柳州铁道职业技术学院</a:t>
                      </a:r>
                      <a:r>
                        <a:rPr lang="en-US" altLang="zh-CN" sz="1200" kern="100" dirty="0">
                          <a:latin typeface="Times New Roman"/>
                          <a:ea typeface="SimSun"/>
                        </a:rPr>
                        <a:t>2+2</a:t>
                      </a:r>
                      <a:r>
                        <a:rPr lang="zh-CN" altLang="en-US" sz="1200" kern="100" dirty="0">
                          <a:latin typeface="Times New Roman"/>
                          <a:ea typeface="SimSun"/>
                        </a:rPr>
                        <a:t>项目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00"/>
                          </a:solidFill>
                          <a:latin typeface="Times New Roman"/>
                          <a:ea typeface="SimSun"/>
                        </a:rPr>
                        <a:t>Чжэнчжоуский железнодорожный профессионально-технический институт.</a:t>
                      </a:r>
                      <a:r>
                        <a:rPr lang="ru-RU" sz="1200" baseline="0" dirty="0">
                          <a:solidFill>
                            <a:srgbClr val="FFFF00"/>
                          </a:solidFill>
                          <a:latin typeface="Times New Roman"/>
                          <a:ea typeface="SimSun"/>
                        </a:rPr>
                        <a:t> 3+1</a:t>
                      </a:r>
                      <a:endParaRPr lang="en-US" sz="1200" baseline="0" dirty="0">
                        <a:solidFill>
                          <a:srgbClr val="FFFF00"/>
                        </a:solidFill>
                        <a:latin typeface="Times New Roman"/>
                        <a:ea typeface="SimSun"/>
                      </a:endParaRPr>
                    </a:p>
                    <a:p>
                      <a:pPr algn="ctr"/>
                      <a:r>
                        <a:rPr lang="zh-CN" altLang="en-US" sz="1200" baseline="0" dirty="0">
                          <a:solidFill>
                            <a:srgbClr val="FFFF00"/>
                          </a:solidFill>
                          <a:latin typeface="Times New Roman"/>
                          <a:ea typeface="SimSun"/>
                        </a:rPr>
                        <a:t>与郑州铁道职业技术学院</a:t>
                      </a:r>
                      <a:r>
                        <a:rPr lang="en-US" altLang="zh-CN" sz="1200" baseline="0" dirty="0">
                          <a:solidFill>
                            <a:srgbClr val="FFFF00"/>
                          </a:solidFill>
                          <a:latin typeface="Times New Roman"/>
                          <a:ea typeface="SimSun"/>
                        </a:rPr>
                        <a:t>3+1</a:t>
                      </a:r>
                      <a:r>
                        <a:rPr lang="zh-CN" altLang="en-US" sz="1200" baseline="0" dirty="0">
                          <a:solidFill>
                            <a:srgbClr val="FFFF00"/>
                          </a:solidFill>
                          <a:latin typeface="Times New Roman"/>
                          <a:ea typeface="SimSun"/>
                        </a:rPr>
                        <a:t>项目</a:t>
                      </a:r>
                      <a:endParaRPr lang="ru-RU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spc="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Технология транспортных процессов (Эксплуатация железных дорог). </a:t>
                      </a:r>
                      <a:endParaRPr lang="en-US" sz="1050" kern="1200" spc="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200" spc="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交通运输过程技术（铁路营运）</a:t>
                      </a:r>
                      <a:endParaRPr lang="ru-RU" sz="1050" kern="1200" spc="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Подвижной состав ж.д. </a:t>
                      </a:r>
                      <a:r>
                        <a:rPr lang="zh-CN" altLang="en-US" sz="1050" spc="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铁路车辆</a:t>
                      </a:r>
                      <a:endParaRPr lang="ru-RU" sz="1050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spc="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Эксплуатация транспортно-технологических машин и комплексов (Подвижной состав железных дорог). </a:t>
                      </a:r>
                      <a:endParaRPr lang="en-US" sz="1050" kern="1200" spc="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200" spc="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交通技术设备与体系运营（铁路车辆）</a:t>
                      </a:r>
                      <a:endParaRPr lang="ru-RU" sz="1050" kern="1200" spc="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Системы обеспечения движения поездов</a:t>
                      </a:r>
                      <a:endParaRPr lang="en-US" sz="1050" spc="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spc="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机车运行保障体系</a:t>
                      </a:r>
                      <a:endParaRPr lang="ru-RU" sz="1050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spc="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Эксплуатация транспортно-технологических машин и комплексов (Вагоны). </a:t>
                      </a:r>
                      <a:endParaRPr lang="en-US" sz="1050" kern="1200" spc="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200" spc="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交通技术设备与体系运营（火车头）</a:t>
                      </a:r>
                      <a:endParaRPr lang="ru-RU" sz="1050" kern="1200" spc="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Строительство железных дорог, мостов и транспортных тоннелей</a:t>
                      </a:r>
                      <a:r>
                        <a:rPr lang="en-US" sz="1050" spc="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zh-CN" altLang="en-US" sz="1050" spc="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桥梁，隧道和铁路建设</a:t>
                      </a:r>
                      <a:endParaRPr lang="ru-RU" sz="1050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spc="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Информационные системы и технологии. </a:t>
                      </a:r>
                    </a:p>
                    <a:p>
                      <a:r>
                        <a:rPr lang="zh-CN" altLang="en-US" sz="1050" kern="1200" spc="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信息系统和技术</a:t>
                      </a:r>
                      <a:endParaRPr lang="ru-RU" sz="1050" kern="1200" spc="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Эксплуатация железных дорог</a:t>
                      </a:r>
                      <a:r>
                        <a:rPr lang="en-US" sz="1050" spc="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zh-CN" altLang="en-US" sz="1050" spc="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铁路运营</a:t>
                      </a:r>
                      <a:endParaRPr lang="ru-RU" sz="1050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spc="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Электроэнергетика и электротехника </a:t>
                      </a:r>
                      <a:r>
                        <a:rPr lang="zh-CN" altLang="en-US" sz="1050" kern="1200" spc="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电力工业与电气工程</a:t>
                      </a:r>
                      <a:endParaRPr lang="en-US" altLang="zh-CN" sz="1050" kern="1200" spc="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spc="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(Электроснабжение железных дорог). </a:t>
                      </a:r>
                      <a:r>
                        <a:rPr lang="zh-CN" altLang="en-US" sz="1050" kern="1200" spc="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+mn-cs"/>
                        </a:rPr>
                        <a:t>铁路供电</a:t>
                      </a:r>
                      <a:endParaRPr lang="ru-RU" sz="1050" kern="1200" spc="0" dirty="0">
                        <a:solidFill>
                          <a:srgbClr val="000000"/>
                        </a:solidFill>
                        <a:latin typeface="Times New Roman"/>
                        <a:ea typeface="SimSu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Наземные транспортно-технологические средства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zh-CN" altLang="en-US" sz="10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地上交通技术工具</a:t>
                      </a:r>
                      <a:endParaRPr lang="ru-RU" sz="1050" spc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647">
                <a:tc>
                  <a:txBody>
                    <a:bodyPr/>
                    <a:lstStyle/>
                    <a:p>
                      <a:endParaRPr lang="ru-RU" sz="1200" spc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Управление в технических системах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zh-CN" altLang="en-US" sz="1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工程体系管理</a:t>
                      </a:r>
                      <a:endParaRPr lang="ru-RU" sz="1100" spc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666">
                <a:tc rowSpan="6">
                  <a:txBody>
                    <a:bodyPr/>
                    <a:lstStyle/>
                    <a:p>
                      <a:endParaRPr lang="ru-RU" sz="1200" b="0" spc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Мехатроника и робототехника </a:t>
                      </a:r>
                      <a:r>
                        <a:rPr lang="zh-CN" altLang="en-US" sz="1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机电一体化与机器人</a:t>
                      </a:r>
                      <a:endParaRPr lang="ru-RU" sz="1100" spc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234">
                <a:tc vMerge="1">
                  <a:txBody>
                    <a:bodyPr/>
                    <a:lstStyle/>
                    <a:p>
                      <a:endParaRPr lang="ru-RU" sz="1200" spc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Конструкторско-технологическое обеспечение машиностроительных производств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zh-CN" altLang="en-US" sz="1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机器制造生产设计技术保障</a:t>
                      </a:r>
                      <a:endParaRPr lang="ru-RU" sz="1100" b="0" spc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683">
                <a:tc vMerge="1">
                  <a:txBody>
                    <a:bodyPr/>
                    <a:lstStyle/>
                    <a:p>
                      <a:endParaRPr lang="ru-RU" sz="1200" spc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Электроэнергетика и электротехника</a:t>
                      </a:r>
                      <a:r>
                        <a:rPr lang="zh-CN" altLang="en-US" sz="105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电力工业与电气工程</a:t>
                      </a:r>
                      <a:endParaRPr lang="ru-RU" sz="1100" spc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684">
                <a:tc vMerge="1">
                  <a:txBody>
                    <a:bodyPr/>
                    <a:lstStyle/>
                    <a:p>
                      <a:endParaRPr lang="ru-RU" sz="1200" spc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Технология транспортных процессов </a:t>
                      </a:r>
                      <a:r>
                        <a:rPr lang="zh-CN" altLang="en-US" sz="1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交通过程技术</a:t>
                      </a:r>
                      <a:endParaRPr lang="ru-RU" sz="1100" spc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684">
                <a:tc vMerge="1">
                  <a:txBody>
                    <a:bodyPr/>
                    <a:lstStyle/>
                    <a:p>
                      <a:endParaRPr lang="ru-RU" sz="1200" spc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Экономика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zh-CN" altLang="en-US" sz="1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经济</a:t>
                      </a:r>
                      <a:endParaRPr lang="ru-RU" sz="1100" spc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666">
                <a:tc vMerge="1">
                  <a:txBody>
                    <a:bodyPr/>
                    <a:lstStyle/>
                    <a:p>
                      <a:endParaRPr lang="ru-RU" sz="1200" spc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Менеджмент</a:t>
                      </a:r>
                      <a:r>
                        <a:rPr lang="zh-CN" altLang="en-US" sz="11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管理</a:t>
                      </a:r>
                      <a:endParaRPr lang="ru-RU" sz="1100" spc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140" name="Рисунок 13" descr="EC7A1829.JPG"/>
          <p:cNvPicPr>
            <a:picLocks noChangeAspect="1"/>
          </p:cNvPicPr>
          <p:nvPr/>
        </p:nvPicPr>
        <p:blipFill>
          <a:blip r:embed="rId3" cstate="print"/>
          <a:srcRect l="4286" t="21529" r="2856" b="16328"/>
          <a:stretch>
            <a:fillRect/>
          </a:stretch>
        </p:blipFill>
        <p:spPr bwMode="auto">
          <a:xfrm>
            <a:off x="107950" y="4652963"/>
            <a:ext cx="43576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375" y="115888"/>
            <a:ext cx="72421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МЕЖДУНАРОДНОЕ СОТРУДНИЧЕСТВО</a:t>
            </a:r>
            <a:b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</a:b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052513"/>
            <a:ext cx="9144000" cy="15128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Университет активно развивает сотрудничество с КНР. В первом семестре 2014 года студенты </a:t>
            </a:r>
            <a:r>
              <a:rPr lang="ru-RU" sz="1400" dirty="0" err="1">
                <a:solidFill>
                  <a:schemeClr val="tx1"/>
                </a:solidFill>
                <a:latin typeface="Tahoma" pitchFamily="34" charset="0"/>
                <a:cs typeface="Arial" charset="0"/>
              </a:rPr>
              <a:t>Дальяньского</a:t>
            </a: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 транспортного университета прошли обучение в УрГУПС, в 2015 году студенты университета прошли  стажировку в Китае, в июле 2016 года в УрГУПС была организована Летняя школа для студентов Пекинского объединенного  университета, а в декабре 2016 года УрГУПС для студентов этого же университета проводит Зимнюю школу.</a:t>
            </a:r>
            <a:r>
              <a:rPr lang="zh-CN" altLang="en-US" sz="140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乌拉尔国立交通大学积极开展与中国各大高校的合作。</a:t>
            </a:r>
            <a:r>
              <a:rPr lang="en-US" altLang="zh-CN" sz="140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2014</a:t>
            </a:r>
            <a:r>
              <a:rPr lang="zh-CN" altLang="en-US" sz="140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年第一学期大连交通大学师生在我校进行访问，</a:t>
            </a:r>
            <a:r>
              <a:rPr lang="en-US" altLang="zh-CN" sz="140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2015</a:t>
            </a:r>
            <a:r>
              <a:rPr lang="zh-CN" altLang="en-US" sz="140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年我校师生代表团赴大连交通大学回访。</a:t>
            </a:r>
            <a:r>
              <a:rPr lang="en-US" altLang="zh-CN" sz="140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2016</a:t>
            </a:r>
            <a:r>
              <a:rPr lang="zh-CN" altLang="en-US" sz="140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年</a:t>
            </a:r>
            <a:r>
              <a:rPr lang="en-US" altLang="zh-CN" sz="140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7</a:t>
            </a:r>
            <a:r>
              <a:rPr lang="zh-CN" altLang="en-US" sz="140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月北京联合大学师生在我校进行夏令营活动，同年</a:t>
            </a:r>
            <a:r>
              <a:rPr lang="en-US" altLang="zh-CN" sz="140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12</a:t>
            </a:r>
            <a:r>
              <a:rPr lang="zh-CN" altLang="en-US" sz="140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月将会前来参加冬令营活动。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9" name="Picture 5" descr="C:\Users\EChechulina\Desktop\Наследие Чечулиной\Работа\Фотографии\JBobOEGjM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87046"/>
            <a:ext cx="2376264" cy="1922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C:\Users\EChechulina\Desktop\Наследие Чечулиной\Работа\Фотографии\t_1z6QGr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1" y="3933056"/>
            <a:ext cx="2423855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副标题 2"/>
          <p:cNvSpPr txBox="1">
            <a:spLocks/>
          </p:cNvSpPr>
          <p:nvPr/>
        </p:nvSpPr>
        <p:spPr>
          <a:xfrm>
            <a:off x="0" y="6092825"/>
            <a:ext cx="4972050" cy="431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altLang="ru-RU" sz="1200" i="1" dirty="0">
                <a:solidFill>
                  <a:schemeClr val="tx2"/>
                </a:solidFill>
                <a:latin typeface="Arial" charset="0"/>
              </a:rPr>
              <a:t>Студенты УрГУПС  в Китае</a:t>
            </a:r>
            <a:br>
              <a:rPr lang="ru-RU" altLang="ru-RU" sz="1200" i="1" dirty="0">
                <a:solidFill>
                  <a:schemeClr val="tx2"/>
                </a:solidFill>
                <a:latin typeface="Arial" charset="0"/>
              </a:rPr>
            </a:br>
            <a:r>
              <a:rPr lang="ru-RU" altLang="ru-RU" sz="1200" i="1" dirty="0">
                <a:solidFill>
                  <a:schemeClr val="tx2"/>
                </a:solidFill>
                <a:latin typeface="Arial" charset="0"/>
              </a:rPr>
              <a:t> (</a:t>
            </a:r>
            <a:r>
              <a:rPr lang="ru-RU" altLang="ru-RU" sz="1200" i="1" dirty="0" err="1">
                <a:solidFill>
                  <a:schemeClr val="tx2"/>
                </a:solidFill>
                <a:latin typeface="Arial" charset="0"/>
              </a:rPr>
              <a:t>Даляньский</a:t>
            </a:r>
            <a:r>
              <a:rPr lang="ru-RU" altLang="ru-RU" sz="1200" i="1" dirty="0">
                <a:solidFill>
                  <a:schemeClr val="tx2"/>
                </a:solidFill>
                <a:latin typeface="Arial" charset="0"/>
              </a:rPr>
              <a:t> технический университет, программа обмена студентами</a:t>
            </a:r>
            <a:r>
              <a:rPr lang="zh-CN" altLang="en-US" sz="1200" i="1" dirty="0">
                <a:solidFill>
                  <a:schemeClr val="tx2"/>
                </a:solidFill>
                <a:latin typeface="Arial" charset="0"/>
              </a:rPr>
              <a:t>我校学生在大连交通大学</a:t>
            </a:r>
            <a:r>
              <a:rPr lang="ru-RU" altLang="ru-RU" sz="1200" i="1" dirty="0">
                <a:solidFill>
                  <a:schemeClr val="tx2"/>
                </a:solidFill>
                <a:latin typeface="Arial" charset="0"/>
              </a:rPr>
              <a:t>)</a:t>
            </a:r>
          </a:p>
          <a:p>
            <a:pPr algn="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Calibri" pitchFamily="34" charset="0"/>
              <a:buAutoNum type="romanUcPeriod"/>
              <a:defRPr/>
            </a:pPr>
            <a:endParaRPr lang="ru-RU" altLang="zh-CN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Calibri" pitchFamily="34" charset="0"/>
              <a:buAutoNum type="romanUcPeriod"/>
              <a:defRPr/>
            </a:pPr>
            <a:endParaRPr lang="zh-CN" altLang="en-US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25602" name="Picture 2" descr="C:\Users\EChechulina\Desktop\Выставка_Транспорт Росии_2016\Образовательная деятельность\Международное сотрудничество\RYZ_27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356992"/>
            <a:ext cx="2536893" cy="1800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C:\Users\EChechulina\Desktop\Выставка_Транспорт Росии_2016\Образовательная деятельность\Международное сотрудничество\RYZ_27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625618"/>
            <a:ext cx="2218757" cy="1595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C:\Users\EChechulina\Desktop\Выставка_Транспорт Росии_2016\Образовательная деятельность\Международное сотрудничество\RYZ_27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797152"/>
            <a:ext cx="2270550" cy="1631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副标题 2"/>
          <p:cNvSpPr txBox="1">
            <a:spLocks/>
          </p:cNvSpPr>
          <p:nvPr/>
        </p:nvSpPr>
        <p:spPr>
          <a:xfrm>
            <a:off x="7308850" y="5373688"/>
            <a:ext cx="1584325" cy="431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altLang="ru-RU" sz="1200" i="1" dirty="0">
                <a:solidFill>
                  <a:schemeClr val="tx2"/>
                </a:solidFill>
                <a:latin typeface="Arial" charset="0"/>
              </a:rPr>
              <a:t>Летняя школа  для студентов Пекинского  объединенного университета</a:t>
            </a:r>
            <a:r>
              <a:rPr lang="zh-CN" altLang="en-US" sz="1200" i="1" dirty="0">
                <a:solidFill>
                  <a:schemeClr val="tx2"/>
                </a:solidFill>
                <a:latin typeface="Arial" charset="0"/>
              </a:rPr>
              <a:t>北京联合大学师生参加夏令营活动</a:t>
            </a:r>
            <a:endParaRPr lang="ru-RU" altLang="ru-RU" sz="1200" i="1" dirty="0">
              <a:solidFill>
                <a:schemeClr val="tx2"/>
              </a:solidFill>
              <a:latin typeface="Arial" charset="0"/>
            </a:endParaRPr>
          </a:p>
          <a:p>
            <a:pPr algn="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Calibri" pitchFamily="34" charset="0"/>
              <a:buAutoNum type="romanUcPeriod"/>
              <a:defRPr/>
            </a:pPr>
            <a:endParaRPr lang="ru-RU" altLang="zh-CN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Calibri" pitchFamily="34" charset="0"/>
              <a:buAutoNum type="romanUcPeriod"/>
              <a:defRPr/>
            </a:pPr>
            <a:endParaRPr lang="zh-CN" altLang="en-US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16632"/>
            <a:ext cx="9144000" cy="936104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spc="4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АКАДЕМИЧЕСКОЕ СОТРУДНИЧЕСТВО С КИТАЕМ</a:t>
            </a:r>
            <a:r>
              <a:rPr lang="zh-CN" altLang="en-US" sz="3000" b="1" spc="4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与中国的学术合作</a:t>
            </a:r>
            <a:endParaRPr lang="en-US" sz="3000" b="1" spc="4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6084888" cy="3097212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ru-RU" sz="2000" dirty="0"/>
              <a:t>     </a:t>
            </a:r>
            <a:r>
              <a:rPr lang="ru-RU" sz="1600" dirty="0"/>
              <a:t>В настоящее время ведутся переговоры с Китайской энергетической компанией </a:t>
            </a:r>
            <a:r>
              <a:rPr lang="ru-RU" sz="1600" b="1" dirty="0"/>
              <a:t>«ООО «Китайское железнодорожное бюро по электрификации» </a:t>
            </a:r>
            <a:r>
              <a:rPr lang="ru-RU" sz="1600" dirty="0"/>
              <a:t>для организации взаимовыгодного сотрудничества по следующим направлениям:</a:t>
            </a:r>
            <a:r>
              <a:rPr lang="zh-CN" altLang="en-US" sz="1600" dirty="0">
                <a:cs typeface="宋体"/>
              </a:rPr>
              <a:t>目前与中铁电气化局就一下方向的合作进行洽谈</a:t>
            </a:r>
            <a:endParaRPr lang="ru-RU" sz="1600" dirty="0"/>
          </a:p>
          <a:p>
            <a:pPr marL="0" indent="0">
              <a:spcBef>
                <a:spcPct val="0"/>
              </a:spcBef>
            </a:pPr>
            <a:r>
              <a:rPr lang="ru-RU" sz="1600" dirty="0"/>
              <a:t>расчетно-внедренческая;</a:t>
            </a:r>
            <a:r>
              <a:rPr lang="zh-CN" altLang="en-US" sz="1600" dirty="0"/>
              <a:t>工程核算</a:t>
            </a:r>
            <a:r>
              <a:rPr lang="ru-RU" sz="1600" dirty="0"/>
              <a:t>应</a:t>
            </a:r>
            <a:r>
              <a:rPr lang="zh-CN" altLang="en-US" sz="1600" dirty="0"/>
              <a:t>用</a:t>
            </a:r>
            <a:endParaRPr lang="ru-RU" sz="1600" dirty="0"/>
          </a:p>
          <a:p>
            <a:pPr marL="0" indent="0">
              <a:spcBef>
                <a:spcPct val="0"/>
              </a:spcBef>
            </a:pPr>
            <a:r>
              <a:rPr lang="ru-RU" sz="1600" dirty="0"/>
              <a:t>исследование российского рынка;</a:t>
            </a:r>
            <a:r>
              <a:rPr lang="en-US" sz="1600" dirty="0"/>
              <a:t> </a:t>
            </a:r>
            <a:r>
              <a:rPr lang="zh-CN" altLang="en-US" sz="1600" dirty="0">
                <a:cs typeface="宋体"/>
              </a:rPr>
              <a:t>俄罗斯行业市场研究</a:t>
            </a:r>
            <a:endParaRPr lang="ru-RU" sz="1600" dirty="0"/>
          </a:p>
          <a:p>
            <a:pPr marL="0" indent="0">
              <a:spcBef>
                <a:spcPct val="0"/>
              </a:spcBef>
            </a:pPr>
            <a:r>
              <a:rPr lang="ru-RU" sz="1600" dirty="0"/>
              <a:t>проектно-изыскательская деятельность;</a:t>
            </a:r>
            <a:r>
              <a:rPr lang="en-US" sz="1600" dirty="0"/>
              <a:t> </a:t>
            </a:r>
            <a:r>
              <a:rPr lang="zh-CN" altLang="en-US" sz="1600" dirty="0">
                <a:cs typeface="宋体"/>
              </a:rPr>
              <a:t>规划与勘探活动</a:t>
            </a:r>
            <a:endParaRPr lang="ru-RU" sz="1600" dirty="0"/>
          </a:p>
          <a:p>
            <a:pPr marL="0" indent="0">
              <a:spcBef>
                <a:spcPct val="0"/>
              </a:spcBef>
            </a:pPr>
            <a:r>
              <a:rPr lang="ru-RU" sz="1600" dirty="0"/>
              <a:t>научно-исследовательская деятельность;</a:t>
            </a:r>
            <a:r>
              <a:rPr lang="en-US" sz="1600" dirty="0"/>
              <a:t> </a:t>
            </a:r>
            <a:r>
              <a:rPr lang="zh-CN" altLang="en-US" sz="1600" dirty="0">
                <a:cs typeface="宋体"/>
              </a:rPr>
              <a:t>科研活动</a:t>
            </a:r>
            <a:endParaRPr lang="ru-RU" sz="1600" dirty="0"/>
          </a:p>
          <a:p>
            <a:pPr marL="0" indent="0">
              <a:spcBef>
                <a:spcPct val="0"/>
              </a:spcBef>
            </a:pPr>
            <a:r>
              <a:rPr lang="ru-RU" sz="1600" dirty="0"/>
              <a:t>сотрудничество и обмен опытом в области подготовки аспирантов и магистров. </a:t>
            </a:r>
            <a:r>
              <a:rPr lang="zh-CN" altLang="en-US" sz="1600" dirty="0">
                <a:cs typeface="宋体"/>
              </a:rPr>
              <a:t>交换培养硕士和博士生经验</a:t>
            </a:r>
            <a:r>
              <a:rPr lang="ru-RU" sz="1600" dirty="0"/>
              <a:t>  </a:t>
            </a:r>
            <a:r>
              <a:rPr lang="ru-RU" sz="1200" dirty="0"/>
              <a:t> </a:t>
            </a:r>
          </a:p>
          <a:p>
            <a:pPr marL="0" indent="0">
              <a:spcBef>
                <a:spcPct val="0"/>
              </a:spcBef>
            </a:pPr>
            <a:endParaRPr lang="ru-RU" sz="1800" dirty="0"/>
          </a:p>
        </p:txBody>
      </p:sp>
      <p:sp>
        <p:nvSpPr>
          <p:cNvPr id="614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56599E-E4D5-4FDF-9505-FE680074D480}" type="slidenum">
              <a:rPr lang="es-ES" altLang="ru-RU" smtClean="0"/>
              <a:pPr/>
              <a:t>5</a:t>
            </a:fld>
            <a:endParaRPr lang="es-ES" altLang="ru-RU"/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0" y="188640"/>
            <a:ext cx="9144000" cy="864096"/>
          </a:xfrm>
          <a:prstGeom prst="rect">
            <a:avLst/>
          </a:prstGeom>
          <a:solidFill>
            <a:srgbClr val="CCECFF"/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НАУЧНО-ТЕХНИЧЕСКОЕ СОТРУДНИЧЕСТВО  С КИТАЕМ</a:t>
            </a:r>
            <a:r>
              <a:rPr lang="zh-CN" alt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与中国的学术科研合作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науч техн сотр 3.jpg"/>
          <p:cNvPicPr>
            <a:picLocks noChangeAspect="1"/>
          </p:cNvPicPr>
          <p:nvPr/>
        </p:nvPicPr>
        <p:blipFill>
          <a:blip r:embed="rId4" cstate="print"/>
          <a:srcRect l="17712" r="17713"/>
          <a:stretch>
            <a:fillRect/>
          </a:stretch>
        </p:blipFill>
        <p:spPr>
          <a:xfrm>
            <a:off x="6228184" y="1340768"/>
            <a:ext cx="2736304" cy="2828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науч техн сотр 1.jpg"/>
          <p:cNvPicPr>
            <a:picLocks noChangeAspect="1"/>
          </p:cNvPicPr>
          <p:nvPr/>
        </p:nvPicPr>
        <p:blipFill>
          <a:blip r:embed="rId5" cstate="print"/>
          <a:srcRect l="18500" t="7522" b="33481"/>
          <a:stretch>
            <a:fillRect/>
          </a:stretch>
        </p:blipFill>
        <p:spPr>
          <a:xfrm>
            <a:off x="4355976" y="3933056"/>
            <a:ext cx="432234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науч техн сотр 2.JPG"/>
          <p:cNvPicPr>
            <a:picLocks noChangeAspect="1"/>
          </p:cNvPicPr>
          <p:nvPr/>
        </p:nvPicPr>
        <p:blipFill>
          <a:blip r:embed="rId6" cstate="print"/>
          <a:srcRect l="21650" t="20600" r="15350" b="36350"/>
          <a:stretch>
            <a:fillRect/>
          </a:stretch>
        </p:blipFill>
        <p:spPr>
          <a:xfrm>
            <a:off x="107504" y="4221088"/>
            <a:ext cx="4917619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\\umfs\Projects\МАГИСТРАЛЬ\Чечулина Елена\китайцы\RYZ_4140.jpg"/>
          <p:cNvPicPr>
            <a:picLocks noChangeAspect="1" noChangeArrowheads="1"/>
          </p:cNvPicPr>
          <p:nvPr/>
        </p:nvPicPr>
        <p:blipFill>
          <a:blip r:embed="rId3" cstate="print"/>
          <a:srcRect r="14576"/>
          <a:stretch>
            <a:fillRect/>
          </a:stretch>
        </p:blipFill>
        <p:spPr bwMode="auto">
          <a:xfrm>
            <a:off x="5724128" y="4149080"/>
            <a:ext cx="2869456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 descr="\\umfs\Projects\МАГИСТРАЛЬ\Чечулина Елена\китайцы\FirstDay (214 of 3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700808"/>
            <a:ext cx="3384376" cy="2289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2" name="Прямоугольник 6"/>
          <p:cNvSpPr>
            <a:spLocks noChangeArrowheads="1"/>
          </p:cNvSpPr>
          <p:nvPr/>
        </p:nvSpPr>
        <p:spPr bwMode="auto">
          <a:xfrm>
            <a:off x="3703638" y="5084763"/>
            <a:ext cx="19367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400" i="1">
                <a:solidFill>
                  <a:schemeClr val="tx2"/>
                </a:solidFill>
              </a:rPr>
              <a:t>Посадка деревьев на Международной аллее дружбы в парке УрГУПС</a:t>
            </a:r>
            <a:endParaRPr lang="en-US" altLang="ru-RU" sz="1400" i="1">
              <a:solidFill>
                <a:schemeClr val="tx2"/>
              </a:solidFill>
            </a:endParaRPr>
          </a:p>
          <a:p>
            <a:pPr algn="ctr" eaLnBrk="0" hangingPunct="0"/>
            <a:r>
              <a:rPr lang="zh-CN" altLang="en-US" sz="1400" i="1">
                <a:solidFill>
                  <a:schemeClr val="tx2"/>
                </a:solidFill>
                <a:cs typeface="宋体"/>
              </a:rPr>
              <a:t>友谊树栽种</a:t>
            </a:r>
            <a:endParaRPr lang="ru-RU" altLang="ru-RU" sz="1400" i="1">
              <a:solidFill>
                <a:schemeClr val="tx2"/>
              </a:solidFill>
            </a:endParaRPr>
          </a:p>
        </p:txBody>
      </p:sp>
      <p:pic>
        <p:nvPicPr>
          <p:cNvPr id="24581" name="Picture 5" descr="C:\Users\EChechulina\Desktop\RYZ_33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00808"/>
            <a:ext cx="3384376" cy="2305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4" name="Прямоугольник 10"/>
          <p:cNvSpPr>
            <a:spLocks noChangeArrowheads="1"/>
          </p:cNvSpPr>
          <p:nvPr/>
        </p:nvSpPr>
        <p:spPr bwMode="auto">
          <a:xfrm>
            <a:off x="323850" y="4005263"/>
            <a:ext cx="2868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400" i="1">
                <a:solidFill>
                  <a:schemeClr val="tx2"/>
                </a:solidFill>
              </a:rPr>
              <a:t>В президиуме</a:t>
            </a:r>
            <a:r>
              <a:rPr lang="en-US" altLang="ru-RU" sz="1400" i="1">
                <a:solidFill>
                  <a:schemeClr val="tx2"/>
                </a:solidFill>
              </a:rPr>
              <a:t> </a:t>
            </a:r>
            <a:r>
              <a:rPr lang="zh-CN" altLang="en-US" sz="1400" i="1">
                <a:solidFill>
                  <a:schemeClr val="tx2"/>
                </a:solidFill>
                <a:cs typeface="宋体"/>
              </a:rPr>
              <a:t>主席台</a:t>
            </a:r>
            <a:endParaRPr lang="ru-RU" altLang="ru-RU" sz="1400" i="1">
              <a:solidFill>
                <a:schemeClr val="tx2"/>
              </a:solidFill>
            </a:endParaRPr>
          </a:p>
        </p:txBody>
      </p:sp>
      <p:pic>
        <p:nvPicPr>
          <p:cNvPr id="12" name="Picture 6" descr="C:\Users\EChechulina\Desktop\RYZ_3559.jpg"/>
          <p:cNvPicPr>
            <a:picLocks noChangeAspect="1" noChangeArrowheads="1"/>
          </p:cNvPicPr>
          <p:nvPr/>
        </p:nvPicPr>
        <p:blipFill>
          <a:blip r:embed="rId6" cstate="print"/>
          <a:srcRect r="11628"/>
          <a:stretch>
            <a:fillRect/>
          </a:stretch>
        </p:blipFill>
        <p:spPr bwMode="auto">
          <a:xfrm>
            <a:off x="395536" y="4365104"/>
            <a:ext cx="2670801" cy="2011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6" name="Прямоугольник 12"/>
          <p:cNvSpPr>
            <a:spLocks noChangeArrowheads="1"/>
          </p:cNvSpPr>
          <p:nvPr/>
        </p:nvSpPr>
        <p:spPr bwMode="auto">
          <a:xfrm>
            <a:off x="2771775" y="4292600"/>
            <a:ext cx="21351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400" i="1">
                <a:solidFill>
                  <a:schemeClr val="tx2"/>
                </a:solidFill>
              </a:rPr>
              <a:t>Экскурсия по университету</a:t>
            </a:r>
            <a:r>
              <a:rPr lang="en-US" altLang="ru-RU" sz="1400" i="1">
                <a:solidFill>
                  <a:schemeClr val="tx2"/>
                </a:solidFill>
              </a:rPr>
              <a:t> </a:t>
            </a:r>
          </a:p>
          <a:p>
            <a:pPr algn="ctr" eaLnBrk="0" hangingPunct="0"/>
            <a:r>
              <a:rPr lang="zh-CN" altLang="en-US" sz="1400" i="1">
                <a:solidFill>
                  <a:schemeClr val="tx2"/>
                </a:solidFill>
                <a:cs typeface="宋体"/>
              </a:rPr>
              <a:t>校园游览</a:t>
            </a:r>
            <a:endParaRPr lang="ru-RU" altLang="ru-RU" sz="1400" i="1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16632"/>
            <a:ext cx="9144000" cy="1512168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В 2016 году, в год 60-летия, впервые на базе  УрГУПС прошел</a:t>
            </a:r>
            <a:br>
              <a:rPr lang="ru-RU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Международный симпозиум</a:t>
            </a:r>
            <a:endParaRPr lang="en-US" sz="20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r>
              <a:rPr lang="zh-CN" alt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年校庆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zh-CN" alt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周年之际，首次在乌拉尔国立交通大学举办了亚太地区国际研讨会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http://science.nasa.gov/media/medialibrary/2013/03/07/Intern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557338"/>
            <a:ext cx="3925888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2420888"/>
            <a:ext cx="9144000" cy="1008112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谢谢</a:t>
            </a:r>
            <a:r>
              <a:rPr lang="ru-RU" altLang="zh-CN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!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E447CC-FF2D-4DA1-B441-77CE0F385711}" type="slidenum">
              <a:rPr lang="es-ES" altLang="ru-RU" smtClean="0"/>
              <a:pPr/>
              <a:t>7</a:t>
            </a:fld>
            <a:endParaRPr lang="es-ES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23351</TotalTime>
  <Words>1349</Words>
  <Application>Microsoft Office PowerPoint</Application>
  <PresentationFormat>Экран (4:3)</PresentationFormat>
  <Paragraphs>79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SimSun</vt:lpstr>
      <vt:lpstr>SimSun</vt:lpstr>
      <vt:lpstr>Arial</vt:lpstr>
      <vt:lpstr>Calibri</vt:lpstr>
      <vt:lpstr>Tahoma</vt:lpstr>
      <vt:lpstr>Times New Roman</vt:lpstr>
      <vt:lpstr>Тема Office</vt:lpstr>
      <vt:lpstr>Результаты и перспективы сотрудничества Уральского государственного университета путей сообщения и вузов Китая 乌拉尔国立交通大学与中国高校合作成果与前景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Сергей Бушуев</cp:lastModifiedBy>
  <cp:revision>1186</cp:revision>
  <cp:lastPrinted>2016-11-30T05:33:00Z</cp:lastPrinted>
  <dcterms:created xsi:type="dcterms:W3CDTF">2010-05-23T14:28:12Z</dcterms:created>
  <dcterms:modified xsi:type="dcterms:W3CDTF">2016-11-30T13:26:08Z</dcterms:modified>
</cp:coreProperties>
</file>